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3" r:id="rId3"/>
    <p:sldId id="302" r:id="rId4"/>
    <p:sldId id="301" r:id="rId5"/>
    <p:sldId id="264" r:id="rId6"/>
    <p:sldId id="322" r:id="rId7"/>
    <p:sldId id="329" r:id="rId8"/>
    <p:sldId id="326" r:id="rId9"/>
    <p:sldId id="286" r:id="rId10"/>
    <p:sldId id="328" r:id="rId11"/>
    <p:sldId id="332" r:id="rId12"/>
    <p:sldId id="309" r:id="rId13"/>
    <p:sldId id="310" r:id="rId14"/>
    <p:sldId id="311" r:id="rId15"/>
    <p:sldId id="312" r:id="rId16"/>
    <p:sldId id="315" r:id="rId17"/>
    <p:sldId id="314" r:id="rId18"/>
    <p:sldId id="298" r:id="rId19"/>
    <p:sldId id="283" r:id="rId20"/>
    <p:sldId id="295" r:id="rId21"/>
    <p:sldId id="296" r:id="rId22"/>
    <p:sldId id="288" r:id="rId23"/>
    <p:sldId id="325" r:id="rId24"/>
    <p:sldId id="307" r:id="rId25"/>
    <p:sldId id="306" r:id="rId26"/>
    <p:sldId id="297" r:id="rId27"/>
    <p:sldId id="278" r:id="rId28"/>
    <p:sldId id="279" r:id="rId29"/>
    <p:sldId id="284" r:id="rId30"/>
    <p:sldId id="292" r:id="rId31"/>
    <p:sldId id="300" r:id="rId32"/>
    <p:sldId id="290" r:id="rId33"/>
    <p:sldId id="291" r:id="rId34"/>
    <p:sldId id="294" r:id="rId35"/>
    <p:sldId id="308" r:id="rId36"/>
    <p:sldId id="313" r:id="rId37"/>
    <p:sldId id="316" r:id="rId38"/>
    <p:sldId id="331" r:id="rId39"/>
    <p:sldId id="319" r:id="rId40"/>
    <p:sldId id="327" r:id="rId41"/>
    <p:sldId id="320" r:id="rId42"/>
    <p:sldId id="323" r:id="rId43"/>
    <p:sldId id="330" r:id="rId44"/>
    <p:sldId id="287" r:id="rId45"/>
    <p:sldId id="265" r:id="rId46"/>
    <p:sldId id="285" r:id="rId47"/>
    <p:sldId id="304" r:id="rId48"/>
    <p:sldId id="324" r:id="rId49"/>
    <p:sldId id="281" r:id="rId50"/>
    <p:sldId id="29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7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6E0D71-4218-4548-9DBB-8B857FE885A5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0CAcQjRxqFQoTCO3njsq86MYCFQmXiAod91oEyA&amp;url=http://www.innovativeeducators.org/product-p/497.htm&amp;ei=hEOsVe2VO4muogT3tZHADA&amp;bvm=bv.98197061,d.cGU&amp;psig=AFQjCNF-wdQd_IFGYNSrWsn8R9mbH9wXTw&amp;ust=143743920436786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0CAcQjRxqFQoTCO3njsq86MYCFQmXiAod91oEyA&amp;url=http://www.innovativeeducators.org/product-p/497.htm&amp;ei=hEOsVe2VO4muogT3tZHADA&amp;bvm=bv.98197061,d.cGU&amp;psig=AFQjCNF-wdQd_IFGYNSrWsn8R9mbH9wXTw&amp;ust=143743920436786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0CAcQjRxqFQoTCO3njsq86MYCFQmXiAod91oEyA&amp;url=http://www.innovativeeducators.org/product-p/497.htm&amp;ei=hEOsVe2VO4muogT3tZHADA&amp;bvm=bv.98197061,d.cGU&amp;psig=AFQjCNF-wdQd_IFGYNSrWsn8R9mbH9wXTw&amp;ust=1437439204367866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mgres?imgurl=http://stevenson.ucsc.edu/images/slideshow/adalia&amp;imgrefurl=http://stevenson.ucsc.edu/about/about-adlai.html&amp;h=162&amp;w=134&amp;sz=7&amp;tbnid=BqsHLK3IuzwWcM&amp;tbnh=0&amp;tbnw=0&amp;zoom=1&amp;usg=__dTaPkjju7MlhfDoTaxS3BC40PjQ=&amp;docid=pCJmGI30RFcKmM&amp;sa=X&amp;ei=_r4_UK-0G4qUiQKD4YDwBg&amp;ved=0CJUBENUX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mgres?imgurl=http://stevenson.ucsc.edu/images/slideshow/adalia&amp;imgrefurl=http://stevenson.ucsc.edu/about/about-adlai.html&amp;h=162&amp;w=134&amp;sz=7&amp;tbnid=BqsHLK3IuzwWcM&amp;tbnh=0&amp;tbnw=0&amp;zoom=1&amp;usg=__dTaPkjju7MlhfDoTaxS3BC40PjQ=&amp;docid=pCJmGI30RFcKmM&amp;sa=X&amp;ei=_r4_UK-0G4qUiQKD4YDwBg&amp;ved=0CJUBENU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mgres?imgurl=http://stevenson.ucsc.edu/images/slideshow/adalia&amp;imgrefurl=http://stevenson.ucsc.edu/about/about-adlai.html&amp;h=162&amp;w=134&amp;sz=7&amp;tbnid=BqsHLK3IuzwWcM&amp;tbnh=0&amp;tbnw=0&amp;zoom=1&amp;usg=__dTaPkjju7MlhfDoTaxS3BC40PjQ=&amp;docid=pCJmGI30RFcKmM&amp;sa=X&amp;ei=_r4_UK-0G4qUiQKD4YDwBg&amp;ved=0CJUBENU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jim@climbthemountain.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br>
              <a:rPr lang="en-US" dirty="0" smtClean="0"/>
            </a:br>
            <a:r>
              <a:rPr lang="en-US" sz="4800" cap="none" dirty="0" smtClean="0"/>
              <a:t>for employees &amp; volunteers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is for Employees and Volunteers </a:t>
            </a:r>
          </a:p>
          <a:p>
            <a:r>
              <a:rPr lang="en-US" dirty="0"/>
              <a:t> </a:t>
            </a:r>
            <a:r>
              <a:rPr lang="en-US" dirty="0" smtClean="0"/>
              <a:t>  working for Climb the Mountain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Email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181601" cy="487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At least 3 times a day</a:t>
            </a:r>
          </a:p>
          <a:p>
            <a:r>
              <a:rPr lang="en-US" dirty="0" smtClean="0"/>
              <a:t>If you have a need, email Jim</a:t>
            </a:r>
          </a:p>
          <a:p>
            <a:pPr lvl="1"/>
            <a:r>
              <a:rPr lang="en-US" dirty="0" smtClean="0"/>
              <a:t>Jim gets many requests and having an email assures he gets your request taken care of . . . </a:t>
            </a:r>
          </a:p>
        </p:txBody>
      </p:sp>
      <p:pic>
        <p:nvPicPr>
          <p:cNvPr id="2050" name="Picture 2" descr="C:\Users\hansonjb99\AppData\Local\Microsoft\Windows\Temporary Internet Files\Content.IE5\4YAVXWPG\emai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1974603" cy="19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0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Keep your Facebook etc. professional and/or private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867401" cy="487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All of your social sites</a:t>
            </a:r>
          </a:p>
          <a:p>
            <a:r>
              <a:rPr lang="en-US" dirty="0" smtClean="0"/>
              <a:t>Facebook Twitter, Instagram, whatever the latest is . . . </a:t>
            </a:r>
          </a:p>
          <a:p>
            <a:r>
              <a:rPr lang="en-US" dirty="0" smtClean="0"/>
              <a:t>If your info is available to the public . . .</a:t>
            </a:r>
          </a:p>
          <a:p>
            <a:pPr lvl="1"/>
            <a:r>
              <a:rPr lang="en-US" dirty="0" smtClean="0"/>
              <a:t>Remove depictions/statements of drinking, explicit sexual activity, swearing, harsh attacks on those you disagree with, etc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AND/OR</a:t>
            </a:r>
          </a:p>
          <a:p>
            <a:pPr lvl="1"/>
            <a:r>
              <a:rPr lang="en-US" dirty="0" smtClean="0"/>
              <a:t>Make your Facebook inaccessible to students and consider the harm you can do to yourself by allowing others such as fellow colleagues and potential employers to see </a:t>
            </a:r>
            <a:r>
              <a:rPr lang="en-US" dirty="0" smtClean="0"/>
              <a:t>your posts </a:t>
            </a:r>
            <a:r>
              <a:rPr lang="en-US" dirty="0" smtClean="0"/>
              <a:t>that may be deemed offensive, inappropriate, etc.</a:t>
            </a:r>
          </a:p>
        </p:txBody>
      </p:sp>
      <p:pic>
        <p:nvPicPr>
          <p:cNvPr id="1026" name="Picture 2" descr="C:\Users\hansonjb99\AppData\Local\Microsoft\Windows\Temporary Internet Files\Content.IE5\L3OE97ZK\Facebook_Logo-19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46200"/>
            <a:ext cx="17907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nsonjb99\AppData\Local\Microsoft\Windows\Temporary Internet Files\Content.IE5\L3OE97ZK\twitt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1981200" cy="10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Professional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Some of you are young; you are close in age to the students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But . . 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You are now an _employee_ not a student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They are different roles.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5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up to that role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You are now offering advise and instruction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You now have employee responsibilities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You have a duty to the students and staff around you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Be an adult—a friendly professional, not a friend of the students.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 with others professionally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Avoid touching students and staff unless explicitly asked (e.g. a handshake or short hug) and keep it caring-professional.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Don’t ask students and staff about their sexual/romantic experiences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No showing sexualized pictures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Avoid looking at individual students and staff for long periods of time.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Avoid being in an academic room with a student alone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Keep doors open to all practices, lectures, and lab sessions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See a secluded area? </a:t>
            </a:r>
            <a:r>
              <a:rPr lang="en-US" sz="2800" dirty="0" smtClean="0"/>
              <a:t>Stay away from there with others.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Rooms and areas will be checked by our staff periodically.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You </a:t>
            </a:r>
            <a:r>
              <a:rPr lang="en-US" sz="2800" dirty="0"/>
              <a:t>may not be in a residence </a:t>
            </a:r>
            <a:r>
              <a:rPr lang="en-US" sz="2800" dirty="0" smtClean="0"/>
              <a:t>room </a:t>
            </a:r>
            <a:r>
              <a:rPr lang="en-US" sz="2800" dirty="0"/>
              <a:t>with </a:t>
            </a:r>
            <a:r>
              <a:rPr lang="en-US" sz="2800" dirty="0" smtClean="0"/>
              <a:t>students.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5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Email/text/electronic and any kind of communication with students should never imply anything other than a teacher to student educational, professional relationship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Do not </a:t>
            </a:r>
            <a:r>
              <a:rPr lang="en-US" sz="2800" dirty="0" smtClean="0"/>
              <a:t>swear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find </a:t>
            </a:r>
            <a:r>
              <a:rPr lang="en-US" sz="2400" dirty="0">
                <a:solidFill>
                  <a:schemeClr val="tx1"/>
                </a:solidFill>
              </a:rPr>
              <a:t>new words to express </a:t>
            </a:r>
            <a:r>
              <a:rPr lang="en-US" sz="2400" dirty="0" smtClean="0">
                <a:solidFill>
                  <a:schemeClr val="tx1"/>
                </a:solidFill>
              </a:rPr>
              <a:t>yourself.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7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Avoid interacting with a particular student too frequently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Engage students in a group only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Have concerns about a student? A staff member? Immediately share your concern with Jim, Angie, Zach, or Tiffany.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Student shares a concern with you? Show support for the student and immediately share that concern with Jim, Angie, Zach, or Tiffany.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dirty="0" smtClean="0"/>
              <a:t>Be inclusive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902672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Encourage everyone to participate.</a:t>
            </a:r>
          </a:p>
          <a:p>
            <a:r>
              <a:rPr lang="en-US" dirty="0" smtClean="0"/>
              <a:t>Be open to differences</a:t>
            </a:r>
          </a:p>
          <a:p>
            <a:pPr lvl="1"/>
            <a:r>
              <a:rPr lang="en-US" dirty="0" smtClean="0"/>
              <a:t>Lesbian-Gay-Straight-Bi-Queer</a:t>
            </a:r>
          </a:p>
          <a:p>
            <a:pPr lvl="1"/>
            <a:r>
              <a:rPr lang="en-US" dirty="0" smtClean="0"/>
              <a:t>Black-White-Latino-Asian-Biracial-</a:t>
            </a:r>
            <a:br>
              <a:rPr lang="en-US" dirty="0" smtClean="0"/>
            </a:br>
            <a:r>
              <a:rPr lang="en-US" dirty="0" smtClean="0"/>
              <a:t>Multiracial, etc.</a:t>
            </a:r>
          </a:p>
          <a:p>
            <a:pPr lvl="1"/>
            <a:r>
              <a:rPr lang="en-US" dirty="0" smtClean="0"/>
              <a:t>Men-Women-Transgender-Androgynous-Genderqueer-etc.</a:t>
            </a:r>
          </a:p>
          <a:p>
            <a:pPr lvl="1"/>
            <a:r>
              <a:rPr lang="en-US" dirty="0" smtClean="0"/>
              <a:t>Republican-Democrat-Libertarian-etc.</a:t>
            </a:r>
          </a:p>
          <a:p>
            <a:pPr lvl="1"/>
            <a:r>
              <a:rPr lang="en-US" dirty="0" smtClean="0"/>
              <a:t>Christian</a:t>
            </a:r>
            <a:r>
              <a:rPr lang="en-US" dirty="0"/>
              <a:t>, Agnostic, Catholic</a:t>
            </a:r>
            <a:r>
              <a:rPr lang="en-US" dirty="0" smtClean="0"/>
              <a:t>, Mormon (LDS), Jewish, Wicca, Muslim, etc.</a:t>
            </a:r>
          </a:p>
          <a:p>
            <a:pPr lvl="1"/>
            <a:r>
              <a:rPr lang="en-US" dirty="0" smtClean="0"/>
              <a:t>Disabilities--diagnosed </a:t>
            </a:r>
            <a:r>
              <a:rPr lang="en-US" dirty="0"/>
              <a:t>or </a:t>
            </a:r>
            <a:r>
              <a:rPr lang="en-US" dirty="0" smtClean="0"/>
              <a:t>otherwise </a:t>
            </a:r>
          </a:p>
          <a:p>
            <a:pPr lvl="1"/>
            <a:r>
              <a:rPr lang="en-US" dirty="0" smtClean="0"/>
              <a:t>Military service</a:t>
            </a:r>
          </a:p>
          <a:p>
            <a:pPr lvl="1"/>
            <a:r>
              <a:rPr lang="en-US" dirty="0" smtClean="0"/>
              <a:t>Other identities</a:t>
            </a:r>
          </a:p>
          <a:p>
            <a:pPr marL="274320" lvl="1" indent="0">
              <a:buNone/>
            </a:pPr>
            <a:r>
              <a:rPr lang="en-US" sz="2400" dirty="0" smtClean="0"/>
              <a:t>Treat every student, </a:t>
            </a:r>
            <a:br>
              <a:rPr lang="en-US" sz="2400" dirty="0" smtClean="0"/>
            </a:br>
            <a:r>
              <a:rPr lang="en-US" sz="2400" dirty="0" smtClean="0"/>
              <a:t>coach, and judge with respect.</a:t>
            </a:r>
            <a:endParaRPr lang="en-US" sz="2400" dirty="0"/>
          </a:p>
        </p:txBody>
      </p:sp>
      <p:pic>
        <p:nvPicPr>
          <p:cNvPr id="8194" name="Picture 2" descr="C:\Users\hansonjb99\AppData\Local\Microsoft\Windows\Temporary Internet Files\Content.IE5\UYYXK375\MC9003918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73" y="1725398"/>
            <a:ext cx="901004" cy="8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ansonjb99\AppData\Local\Microsoft\Windows\Temporary Internet Files\Content.IE5\UYYXK375\MC9004369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1335087" cy="13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ansonjb99\AppData\Local\Microsoft\Windows\Temporary Internet Files\Content.IE5\TQ3P08E3\MC9002351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15" y="3756368"/>
            <a:ext cx="1278759" cy="9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hansonjb99\AppData\Local\Microsoft\Windows\Temporary Internet Files\Content.IE5\X43MG0AK\MC9000365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52" y="4751576"/>
            <a:ext cx="539445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about respecting each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876800"/>
          </a:xfrm>
        </p:spPr>
        <p:txBody>
          <a:bodyPr/>
          <a:lstStyle/>
          <a:p>
            <a:r>
              <a:rPr lang="en-US" dirty="0" smtClean="0"/>
              <a:t>Participants including students, judges, and coaches:</a:t>
            </a:r>
          </a:p>
          <a:p>
            <a:pPr lvl="1"/>
            <a:r>
              <a:rPr lang="en-US" dirty="0" smtClean="0"/>
              <a:t>should express their opinions about issues.</a:t>
            </a:r>
          </a:p>
          <a:p>
            <a:pPr lvl="1"/>
            <a:r>
              <a:rPr lang="en-US" dirty="0" smtClean="0"/>
              <a:t>should not attack groups of people.</a:t>
            </a:r>
          </a:p>
          <a:p>
            <a:pPr lvl="1"/>
            <a:r>
              <a:rPr lang="en-US" dirty="0" smtClean="0"/>
              <a:t>should not attack other individuals.</a:t>
            </a:r>
          </a:p>
          <a:p>
            <a:r>
              <a:rPr lang="en-US" sz="2800" b="1" dirty="0" smtClean="0"/>
              <a:t>Argue </a:t>
            </a:r>
            <a:r>
              <a:rPr lang="en-US" sz="2800" b="1" dirty="0"/>
              <a:t>about ideas—not disrespect toward people.</a:t>
            </a:r>
          </a:p>
          <a:p>
            <a:endParaRPr lang="en-US" dirty="0"/>
          </a:p>
        </p:txBody>
      </p:sp>
      <p:pic>
        <p:nvPicPr>
          <p:cNvPr id="4099" name="Picture 3" descr="C:\Users\hansonjb99\AppData\Local\Microsoft\Windows\Temporary Internet Files\Content.IE5\X43MG0AK\MC9002899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398712" cy="17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Climb!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Have a fun and educational experience</a:t>
            </a:r>
          </a:p>
          <a:p>
            <a:r>
              <a:rPr lang="en-US" sz="3200" dirty="0" smtClean="0"/>
              <a:t>Instruction</a:t>
            </a:r>
          </a:p>
          <a:p>
            <a:r>
              <a:rPr lang="en-US" sz="3200" dirty="0" smtClean="0"/>
              <a:t>Community connections</a:t>
            </a:r>
          </a:p>
          <a:p>
            <a:r>
              <a:rPr lang="en-US" sz="3200" dirty="0" smtClean="0"/>
              <a:t>Great practice</a:t>
            </a:r>
          </a:p>
          <a:p>
            <a:r>
              <a:rPr lang="en-US" sz="3200" dirty="0" smtClean="0"/>
              <a:t>Let’s make it happen!   . . . </a:t>
            </a:r>
          </a:p>
          <a:p>
            <a:endParaRPr lang="en-US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264178" cy="237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3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an employee or volunteer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judges, coaches, students, observers look up to you. </a:t>
            </a:r>
          </a:p>
          <a:p>
            <a:r>
              <a:rPr lang="en-US" sz="3200" dirty="0" smtClean="0"/>
              <a:t>judges, coaches, speakers, and debaters are going to emulate you.</a:t>
            </a:r>
          </a:p>
        </p:txBody>
      </p:sp>
    </p:spTree>
    <p:extLst>
      <p:ext uri="{BB962C8B-B14F-4D97-AF65-F5344CB8AC3E}">
        <p14:creationId xmlns:p14="http://schemas.microsoft.com/office/powerpoint/2010/main" val="28008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Be the </a:t>
            </a:r>
            <a:r>
              <a:rPr lang="en-US" sz="4400" dirty="0" smtClean="0"/>
              <a:t>judge-coach people </a:t>
            </a:r>
            <a:r>
              <a:rPr lang="en-US" sz="4400" dirty="0"/>
              <a:t>talk about as . . 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82000" cy="4648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“Yea, Elda rocks; helped me out a lot with that decision.”</a:t>
            </a:r>
          </a:p>
          <a:p>
            <a:r>
              <a:rPr lang="en-US" sz="3200" dirty="0" smtClean="0"/>
              <a:t>“I respect him a lot. He can explain T and theory debates like nobody’s business and he reached out to younger debaters and made them feel included.”</a:t>
            </a:r>
          </a:p>
          <a:p>
            <a:r>
              <a:rPr lang="en-US" sz="3200" dirty="0" smtClean="0"/>
              <a:t>“She’s wicked smart but also really, really nice—super helpful judge especially for Interp.”</a:t>
            </a:r>
          </a:p>
        </p:txBody>
      </p:sp>
    </p:spTree>
    <p:extLst>
      <p:ext uri="{BB962C8B-B14F-4D97-AF65-F5344CB8AC3E}">
        <p14:creationId xmlns:p14="http://schemas.microsoft.com/office/powerpoint/2010/main" val="310116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lecturer Pt 1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 are expected to include all participants</a:t>
            </a:r>
          </a:p>
          <a:p>
            <a:r>
              <a:rPr lang="en-US" sz="3200" dirty="0" smtClean="0"/>
              <a:t>Make _everyone_ feel included</a:t>
            </a:r>
          </a:p>
          <a:p>
            <a:r>
              <a:rPr lang="en-US" sz="3200" dirty="0" smtClean="0"/>
              <a:t>Christians, lesbians, white straight males, conservatives, people of color, etc.</a:t>
            </a:r>
          </a:p>
          <a:p>
            <a:r>
              <a:rPr lang="en-US" sz="3200" dirty="0" smtClean="0"/>
              <a:t>EVERYONE.</a:t>
            </a:r>
            <a:endParaRPr lang="en-US" sz="3200" dirty="0"/>
          </a:p>
        </p:txBody>
      </p:sp>
      <p:pic>
        <p:nvPicPr>
          <p:cNvPr id="2050" name="Picture 2" descr="http://www.innovativeeducators.org/v/vspfiles/photos/497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24631"/>
            <a:ext cx="35337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lecturer Pt 2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723977" cy="4876800"/>
          </a:xfrm>
        </p:spPr>
        <p:txBody>
          <a:bodyPr>
            <a:normAutofit fontScale="85000" lnSpcReduction="20000"/>
          </a:bodyPr>
          <a:lstStyle/>
          <a:p>
            <a:pPr marL="342900" indent="-342900"/>
            <a:r>
              <a:rPr lang="en-US" sz="3200" dirty="0" smtClean="0"/>
              <a:t>Let’s make students of all genders </a:t>
            </a:r>
            <a:r>
              <a:rPr lang="en-US" sz="3200" dirty="0"/>
              <a:t>feel part of </a:t>
            </a:r>
            <a:r>
              <a:rPr lang="en-US" sz="3200"/>
              <a:t>our </a:t>
            </a:r>
            <a:r>
              <a:rPr lang="en-US" sz="3200" smtClean="0"/>
              <a:t>work (</a:t>
            </a:r>
            <a:r>
              <a:rPr lang="en-US" sz="3200" dirty="0" smtClean="0"/>
              <a:t>trans, queer, androgynous, etc</a:t>
            </a:r>
            <a:r>
              <a:rPr lang="en-US" sz="3200" smtClean="0"/>
              <a:t>.) </a:t>
            </a:r>
            <a:endParaRPr lang="en-US" sz="3200" smtClean="0"/>
          </a:p>
          <a:p>
            <a:pPr marL="342900" indent="-342900"/>
            <a:r>
              <a:rPr lang="en-US" sz="3200" smtClean="0"/>
              <a:t>Intros </a:t>
            </a:r>
            <a:r>
              <a:rPr lang="en-US" sz="3200" dirty="0" smtClean="0"/>
              <a:t>in lab: Ask students for their names, speech/debate interests, pronoun they wish to be referred as (but do not require it)—</a:t>
            </a:r>
            <a:r>
              <a:rPr lang="en-US" sz="3200" b="1" dirty="0" smtClean="0"/>
              <a:t>and </a:t>
            </a:r>
            <a:r>
              <a:rPr lang="en-US" sz="3300" b="1" dirty="0"/>
              <a:t>use that pronoun</a:t>
            </a:r>
            <a:r>
              <a:rPr lang="en-US" sz="3200" dirty="0" smtClean="0"/>
              <a:t>. </a:t>
            </a:r>
          </a:p>
          <a:p>
            <a:pPr marL="342900" indent="-342900"/>
            <a:r>
              <a:rPr lang="en-US" sz="3200" dirty="0" smtClean="0"/>
              <a:t>Don’t </a:t>
            </a:r>
            <a:r>
              <a:rPr lang="en-US" sz="3200" dirty="0"/>
              <a:t>single out a student as a representative of a group.</a:t>
            </a:r>
          </a:p>
          <a:p>
            <a:pPr marL="342900" indent="-342900"/>
            <a:r>
              <a:rPr lang="en-US" sz="3200" dirty="0"/>
              <a:t>Don’t assume everyone is white/middle class/straight/liberal etc.</a:t>
            </a:r>
          </a:p>
        </p:txBody>
      </p:sp>
      <p:pic>
        <p:nvPicPr>
          <p:cNvPr id="2050" name="Picture 2" descr="http://www.innovativeeducators.org/v/vspfiles/photos/497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77" y="2362200"/>
            <a:ext cx="2686598" cy="233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lecturer Pt 3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Give each and every student about equal numbers of questions, opportunities to practice, positive and constructive feedback, etc.</a:t>
            </a:r>
          </a:p>
          <a:p>
            <a:r>
              <a:rPr lang="en-US" sz="3200" dirty="0" smtClean="0"/>
              <a:t>Use _diverse_ examples in your lectures—differing genders, races, religions, etc. without being gratuitous</a:t>
            </a:r>
          </a:p>
          <a:p>
            <a:r>
              <a:rPr lang="en-US" sz="3200" dirty="0" smtClean="0"/>
              <a:t>INCLUDE EVERYONE.</a:t>
            </a:r>
            <a:endParaRPr lang="en-US" sz="3200" dirty="0"/>
          </a:p>
        </p:txBody>
      </p:sp>
      <p:pic>
        <p:nvPicPr>
          <p:cNvPr id="2050" name="Picture 2" descr="http://www.innovativeeducators.org/v/vspfiles/photos/497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24631"/>
            <a:ext cx="35337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2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a lab leader, lecturer, and judge watching practices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 have an obligation to assure a comfortable environment</a:t>
            </a:r>
          </a:p>
          <a:p>
            <a:r>
              <a:rPr lang="en-US" sz="3200" dirty="0" smtClean="0"/>
              <a:t>For _all_ participants</a:t>
            </a:r>
          </a:p>
          <a:p>
            <a:r>
              <a:rPr lang="en-US" sz="3200" dirty="0" smtClean="0"/>
              <a:t>First Time Speeches/Practices? Ask everyone to out-loud affirm their support for each other.</a:t>
            </a:r>
            <a:endParaRPr lang="en-US" sz="3200" dirty="0"/>
          </a:p>
        </p:txBody>
      </p:sp>
      <p:pic>
        <p:nvPicPr>
          <p:cNvPr id="5" name="Picture 2" descr="C:\Users\hansonjb99\AppData\Local\Microsoft\Windows\Temporary Internet Files\Content.IE5\7D0OVVXU\MC9003245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3200400"/>
            <a:ext cx="1608137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nsonjb99\AppData\Local\Microsoft\Windows\Temporary Internet Files\Content.IE5\TCKCHDA8\MC9003245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1337388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ansonjb99\AppData\Local\Microsoft\Windows\Temporary Internet Files\Content.IE5\X43MG0AK\MC9000566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83138"/>
            <a:ext cx="1773238" cy="18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each and every moment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 thinking—how can I include people?</a:t>
            </a:r>
          </a:p>
          <a:p>
            <a:r>
              <a:rPr lang="en-US" sz="3200" dirty="0" smtClean="0"/>
              <a:t>Reach out to include people</a:t>
            </a:r>
          </a:p>
          <a:p>
            <a:r>
              <a:rPr lang="en-US" sz="3200" dirty="0" smtClean="0"/>
              <a:t>Be sensitive to others’ feelings</a:t>
            </a:r>
          </a:p>
          <a:p>
            <a:r>
              <a:rPr lang="en-US" sz="3200" dirty="0" smtClean="0"/>
              <a:t>Encourage improvement—don’t harshly criticize</a:t>
            </a:r>
          </a:p>
          <a:p>
            <a:r>
              <a:rPr lang="en-US" sz="3200" dirty="0" smtClean="0"/>
              <a:t>If someone raises a concern e.g. I’m being left out—try to address it immediately and it is best to inform Jim, Angie, Zach, or Tiffany even if it is minor.</a:t>
            </a:r>
          </a:p>
        </p:txBody>
      </p:sp>
    </p:spTree>
    <p:extLst>
      <p:ext uri="{BB962C8B-B14F-4D97-AF65-F5344CB8AC3E}">
        <p14:creationId xmlns:p14="http://schemas.microsoft.com/office/powerpoint/2010/main" val="21541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55245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" charset="0"/>
                <a:cs typeface="Calibri" charset="0"/>
              </a:rPr>
              <a:t>If You’re Being Harassed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4849813"/>
          </a:xfrm>
        </p:spPr>
        <p:txBody>
          <a:bodyPr>
            <a:normAutofit/>
          </a:bodyPr>
          <a:lstStyle/>
          <a:p>
            <a:pPr marL="0" lvl="1" indent="0">
              <a:buFont typeface="Arial" charset="0"/>
              <a:buNone/>
              <a:defRPr/>
            </a:pPr>
            <a:r>
              <a:rPr lang="en-US" b="1" dirty="0" smtClean="0"/>
              <a:t>PLEASE . . . </a:t>
            </a:r>
          </a:p>
          <a:p>
            <a:pPr marL="0" lvl="1" indent="0">
              <a:buFont typeface="Arial" charset="0"/>
              <a:buNone/>
              <a:defRPr/>
            </a:pPr>
            <a:endParaRPr lang="en-US" sz="1400" b="1" dirty="0" smtClean="0"/>
          </a:p>
          <a:p>
            <a:pPr marL="457200" lvl="1" indent="-457200">
              <a:buFont typeface="+mj-lt"/>
              <a:buAutoNum type="arabicPeriod"/>
              <a:defRPr/>
            </a:pPr>
            <a:r>
              <a:rPr lang="en-US" sz="2400" dirty="0" smtClean="0"/>
              <a:t>Tell the harasser that his/her/their actions are unwanted, offensive, make you uncomfortable, and must </a:t>
            </a:r>
            <a:r>
              <a:rPr lang="en-US" sz="2400" b="1" dirty="0" smtClean="0"/>
              <a:t>STOP</a:t>
            </a:r>
            <a:endParaRPr lang="en-US" sz="2400" b="1" dirty="0"/>
          </a:p>
          <a:p>
            <a:pPr marL="457200" lvl="1" indent="-457200">
              <a:buFont typeface="+mj-lt"/>
              <a:buAutoNum type="arabicPeriod"/>
              <a:defRPr/>
            </a:pPr>
            <a:r>
              <a:rPr lang="en-US" sz="2400" dirty="0" smtClean="0"/>
              <a:t>Share with Jim, Angie, Zach, or Tiffany that you were harassed</a:t>
            </a:r>
          </a:p>
          <a:p>
            <a:pPr marL="457200" lvl="1" indent="-457200">
              <a:buFont typeface="+mj-lt"/>
              <a:buAutoNum type="arabicPeriod"/>
              <a:defRPr/>
            </a:pPr>
            <a:r>
              <a:rPr lang="en-US" sz="2400" dirty="0" smtClean="0"/>
              <a:t>Write a record of what happened:</a:t>
            </a:r>
          </a:p>
          <a:p>
            <a:pPr marL="1314450" lvl="3" indent="-457200">
              <a:buFont typeface="Wingdings" pitchFamily="2" charset="2"/>
              <a:buChar char="§"/>
              <a:defRPr/>
            </a:pPr>
            <a:r>
              <a:rPr lang="en-US" sz="2400" dirty="0" smtClean="0"/>
              <a:t>When and where the incident occurred, who was involved, what happened, why you think you/participant were treated in a discriminatory manner, who witnessed the incident.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6466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1812"/>
            <a:ext cx="8229600" cy="91598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libri" charset="0"/>
                <a:cs typeface="Calibri" charset="0"/>
              </a:rPr>
              <a:t>So you don’t harass others . . .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8988" cy="4489450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b="1" dirty="0" smtClean="0"/>
              <a:t>Keep compliments casual and avoid personal issues/private issues.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b="1" dirty="0" smtClean="0"/>
              <a:t>Avoid jokes, words, phrases, obscene gestures with sexual meanings and definitely not sexist, racist, etc. jokes.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sz="2800" b="1" dirty="0"/>
              <a:t>Keep your hands to yourself</a:t>
            </a:r>
            <a:r>
              <a:rPr lang="en-US" sz="2800" b="1" dirty="0" smtClean="0"/>
              <a:t>. Avoid touching.</a:t>
            </a:r>
            <a:endParaRPr lang="en-US" sz="2800" b="1" dirty="0"/>
          </a:p>
          <a:p>
            <a:pPr marL="457200" indent="-457200">
              <a:buFont typeface="Calibri" charset="0"/>
              <a:buAutoNum type="arabicPeriod"/>
            </a:pPr>
            <a:r>
              <a:rPr lang="en-US" sz="2800" b="1" dirty="0"/>
              <a:t>Don’t talk about sex during </a:t>
            </a:r>
            <a:r>
              <a:rPr lang="en-US" sz="2800" b="1" dirty="0" smtClean="0"/>
              <a:t>labs and practice sessions.</a:t>
            </a:r>
            <a:endParaRPr lang="en-US" sz="2800" b="1" dirty="0"/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b="1" dirty="0" smtClean="0"/>
              <a:t>Don’t assume that a friendly person is interested in a sexual/romantic relationship with you. Assume only that friendly people are friendly.</a:t>
            </a:r>
          </a:p>
        </p:txBody>
      </p:sp>
    </p:spTree>
    <p:extLst>
      <p:ext uri="{BB962C8B-B14F-4D97-AF65-F5344CB8AC3E}">
        <p14:creationId xmlns:p14="http://schemas.microsoft.com/office/powerpoint/2010/main" val="34128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5524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alibri" charset="0"/>
                <a:cs typeface="Calibri" charset="0"/>
              </a:rPr>
              <a:t>So you don’t harass others . . .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408988" cy="4851400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buFont typeface="+mj-lt"/>
              <a:buAutoNum type="arabicPeriod" startAt="6"/>
            </a:pPr>
            <a:r>
              <a:rPr lang="en-US" sz="2800" b="1" dirty="0" smtClean="0"/>
              <a:t>Respect the personal space of others and don’t gossip about others.</a:t>
            </a:r>
          </a:p>
          <a:p>
            <a:pPr marL="514350" indent="-514350" eaLnBrk="1" hangingPunct="1">
              <a:buFont typeface="+mj-lt"/>
              <a:buAutoNum type="arabicPeriod" startAt="6"/>
            </a:pPr>
            <a:r>
              <a:rPr lang="en-US" sz="2800" b="1" dirty="0" smtClean="0"/>
              <a:t>Don’t focus attention on one individual (e.g. gifts, lots of practice with just one person, following someone around, etc.).</a:t>
            </a:r>
          </a:p>
          <a:p>
            <a:pPr marL="514350" indent="-514350" eaLnBrk="1" hangingPunct="1">
              <a:buFont typeface="+mj-lt"/>
              <a:buAutoNum type="arabicPeriod" startAt="6"/>
            </a:pPr>
            <a:r>
              <a:rPr lang="en-US" sz="2800" b="1" dirty="0" smtClean="0"/>
              <a:t>Don’t make jokes or comments that disrespect or belittle a person. Don’t bully people.</a:t>
            </a:r>
          </a:p>
          <a:p>
            <a:pPr marL="457200" indent="-457200" eaLnBrk="1" hangingPunct="1">
              <a:buFont typeface="Calibri" charset="0"/>
              <a:buAutoNum type="arabicPeriod" startAt="6"/>
            </a:pPr>
            <a:r>
              <a:rPr lang="en-US" sz="2800" b="1" dirty="0" smtClean="0"/>
              <a:t>Ask if something you do or say is being perceived as offensive or unwelcome. If you don’t get a </a:t>
            </a:r>
            <a:r>
              <a:rPr lang="en-US" sz="2800" b="1" u="sng" dirty="0" smtClean="0"/>
              <a:t>very</a:t>
            </a:r>
            <a:r>
              <a:rPr lang="en-US" sz="2800" b="1" dirty="0" smtClean="0"/>
              <a:t> clear confirmation your actions are okay, stop the behavior.</a:t>
            </a:r>
          </a:p>
          <a:p>
            <a:pPr marL="457200" indent="-457200" eaLnBrk="1" hangingPunct="1">
              <a:buFont typeface="Calibri" charset="0"/>
              <a:buAutoNum type="arabicPeriod" startAt="6"/>
            </a:pPr>
            <a:r>
              <a:rPr lang="en-US" sz="2800" b="1" dirty="0" smtClean="0"/>
              <a:t>Don’t interpret someone's silence as consent. Look for other nonverbal signals.</a:t>
            </a:r>
          </a:p>
        </p:txBody>
      </p:sp>
    </p:spTree>
    <p:extLst>
      <p:ext uri="{BB962C8B-B14F-4D97-AF65-F5344CB8AC3E}">
        <p14:creationId xmlns:p14="http://schemas.microsoft.com/office/powerpoint/2010/main" val="399593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an employee or volunteer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you may not consume nor be under the influence of, nor be near alcohol or illicit drugs . . .</a:t>
            </a:r>
          </a:p>
          <a:p>
            <a:r>
              <a:rPr lang="en-US" sz="2800" dirty="0" smtClean="0"/>
              <a:t>On campus, at lunch, immediately before, nor immediately after work hours</a:t>
            </a:r>
          </a:p>
          <a:p>
            <a:pPr lvl="1"/>
            <a:r>
              <a:rPr lang="en-US" sz="2800" dirty="0" smtClean="0"/>
              <a:t>You should immediately leave any area with such items except if at a restaurant</a:t>
            </a:r>
          </a:p>
          <a:p>
            <a:r>
              <a:rPr lang="en-US" sz="3200" u="sng" dirty="0" smtClean="0"/>
              <a:t>Even if you are over 21</a:t>
            </a:r>
          </a:p>
          <a:p>
            <a:r>
              <a:rPr lang="en-US" sz="3200" b="1" dirty="0" smtClean="0"/>
              <a:t>We </a:t>
            </a:r>
            <a:r>
              <a:rPr lang="en-US" sz="3200" b="1" dirty="0"/>
              <a:t>want and expect a professional </a:t>
            </a:r>
            <a:r>
              <a:rPr lang="en-US" sz="3200" b="1" dirty="0" smtClean="0"/>
              <a:t>program, one that is safe, and one we </a:t>
            </a:r>
            <a:r>
              <a:rPr lang="en-US" sz="3200" b="1" dirty="0"/>
              <a:t>can be proud to show to administrators.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376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see or hear about harassment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Bullying, mistreatment of others, harassment, child abuse--these need to be addressed</a:t>
            </a:r>
          </a:p>
          <a:p>
            <a:r>
              <a:rPr lang="en-US" b="1" dirty="0" smtClean="0"/>
              <a:t>Whether it is done by or affects a</a:t>
            </a:r>
          </a:p>
          <a:p>
            <a:pPr lvl="1"/>
            <a:r>
              <a:rPr lang="en-US" sz="2400" dirty="0" smtClean="0"/>
              <a:t>Coach</a:t>
            </a:r>
          </a:p>
          <a:p>
            <a:pPr lvl="1"/>
            <a:r>
              <a:rPr lang="en-US" sz="2400" dirty="0" smtClean="0"/>
              <a:t>Judge</a:t>
            </a:r>
          </a:p>
          <a:p>
            <a:pPr lvl="1"/>
            <a:r>
              <a:rPr lang="en-US" sz="2400" dirty="0" smtClean="0"/>
              <a:t>Student</a:t>
            </a:r>
          </a:p>
          <a:p>
            <a:pPr lvl="1"/>
            <a:r>
              <a:rPr lang="en-US" sz="2400" dirty="0" smtClean="0"/>
              <a:t>Observer</a:t>
            </a:r>
          </a:p>
          <a:p>
            <a:pPr lvl="1"/>
            <a:r>
              <a:rPr lang="en-US" sz="2400" dirty="0" smtClean="0"/>
              <a:t>Anyone participating or attending the session or just in our classroom or housing areas . . 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51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see or hear about harassment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2224"/>
            <a:ext cx="6324600" cy="4922838"/>
          </a:xfrm>
        </p:spPr>
        <p:txBody>
          <a:bodyPr>
            <a:normAutofit/>
          </a:bodyPr>
          <a:lstStyle/>
          <a:p>
            <a:r>
              <a:rPr lang="en-US" dirty="0" smtClean="0"/>
              <a:t>Stop it if possible</a:t>
            </a:r>
          </a:p>
          <a:p>
            <a:r>
              <a:rPr lang="en-US" dirty="0" smtClean="0"/>
              <a:t>Say “Stop it” or “Hey, let’s move on to . . .” and then as soon as possible talk to the student(s) who are harassing and tell them to stop.</a:t>
            </a:r>
          </a:p>
          <a:p>
            <a:r>
              <a:rPr lang="en-US" b="1" dirty="0" smtClean="0"/>
              <a:t>Share the information about it . . . </a:t>
            </a:r>
          </a:p>
          <a:p>
            <a:r>
              <a:rPr lang="en-US" dirty="0" smtClean="0"/>
              <a:t>with Jim, Angie, Zach, or Tiffany</a:t>
            </a:r>
          </a:p>
          <a:p>
            <a:r>
              <a:rPr lang="en-US" dirty="0" smtClean="0"/>
              <a:t>We’ll work to make things better.</a:t>
            </a:r>
            <a:br>
              <a:rPr lang="en-US" dirty="0" smtClean="0"/>
            </a:br>
            <a:r>
              <a:rPr lang="en-US" dirty="0" smtClean="0"/>
              <a:t>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 the Information ASAP Pt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7315200" cy="4922838"/>
          </a:xfrm>
        </p:spPr>
        <p:txBody>
          <a:bodyPr>
            <a:normAutofit/>
          </a:bodyPr>
          <a:lstStyle/>
          <a:p>
            <a:r>
              <a:rPr lang="en-US" dirty="0" smtClean="0"/>
              <a:t>Don’t delay; communicate . . . </a:t>
            </a:r>
          </a:p>
          <a:p>
            <a:pPr lvl="1"/>
            <a:r>
              <a:rPr lang="en-US" b="1" i="1" dirty="0" smtClean="0"/>
              <a:t>“I don’t want to get someone in trouble”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Our goal is to work out the problem in a constructive manner.</a:t>
            </a:r>
          </a:p>
          <a:p>
            <a:pPr lvl="1"/>
            <a:r>
              <a:rPr lang="en-US" b="1" i="1" dirty="0" smtClean="0"/>
              <a:t>“It wasn’t that big of a deal”</a:t>
            </a:r>
          </a:p>
          <a:p>
            <a:pPr lvl="1"/>
            <a:r>
              <a:rPr lang="en-US" dirty="0" smtClean="0"/>
              <a:t>It might have been; we need to make sure.</a:t>
            </a:r>
          </a:p>
          <a:p>
            <a:pPr lvl="1"/>
            <a:r>
              <a:rPr lang="en-US" b="1" i="1" dirty="0" smtClean="0"/>
              <a:t>“People need to get over their sensitivity”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Please show support for people’s feelings; there may be a good reason they are sensitive to what happened.</a:t>
            </a:r>
          </a:p>
          <a:p>
            <a:pPr lvl="1"/>
            <a:r>
              <a:rPr lang="en-US" b="1" i="1" dirty="0" smtClean="0"/>
              <a:t>“I got it worked out”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That’s great but we need to check and make sure.</a:t>
            </a:r>
          </a:p>
          <a:p>
            <a:pPr lvl="1"/>
            <a:r>
              <a:rPr lang="en-US" b="1" i="1" dirty="0"/>
              <a:t>“I’m scared to report”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Understood. We’re here to support you. Take that step and help make our community a safer place.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69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the Information ASAP Pt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7315200" cy="49228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Don’t delay; communicate . . . </a:t>
            </a:r>
          </a:p>
          <a:p>
            <a:pPr lvl="1"/>
            <a:r>
              <a:rPr lang="en-US" b="1" i="1" dirty="0" smtClean="0"/>
              <a:t>“The person isn’t really a debater/</a:t>
            </a:r>
            <a:r>
              <a:rPr lang="en-US" b="1" i="1" dirty="0" err="1" smtClean="0"/>
              <a:t>interper</a:t>
            </a:r>
            <a:r>
              <a:rPr lang="en-US" b="1" i="1" dirty="0" smtClean="0"/>
              <a:t>/speaker”</a:t>
            </a:r>
            <a:br>
              <a:rPr lang="en-US" b="1" i="1" dirty="0" smtClean="0"/>
            </a:br>
            <a:r>
              <a:rPr lang="en-US" dirty="0" smtClean="0"/>
              <a:t>It still affected someone during our session. Show support for all people, not just speech and debate community members.</a:t>
            </a:r>
          </a:p>
          <a:p>
            <a:pPr lvl="1"/>
            <a:r>
              <a:rPr lang="en-US" b="1" i="1" dirty="0" smtClean="0"/>
              <a:t>“I’m not a top ten judge; the person is. I don’t have the clout to share this information.”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you do. Everyone participates at the Climb Session and everyone has a right to a safe, comfortable, supportive environment.</a:t>
            </a:r>
          </a:p>
          <a:p>
            <a:pPr lvl="1"/>
            <a:r>
              <a:rPr lang="en-US" sz="2400" b="1" u="sng" dirty="0" smtClean="0"/>
              <a:t>As a Climb the Mountain employee or volunteer, you are required to try to stop bad behavior if you can and share information about any harassment, bullying, or hurtful behavior. </a:t>
            </a:r>
          </a:p>
          <a:p>
            <a:pPr lvl="1"/>
            <a:r>
              <a:rPr lang="en-US" sz="2400" b="1" dirty="0" smtClean="0"/>
              <a:t>We encourage others to do the same.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Information Means . . .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We’ll work to determine the best course of action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We are interested in solving the problem—not punishing individuals or groups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We are interested in educating people to treat each other well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We are interested in protecting people from harm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We’ll work to make things better.</a:t>
            </a:r>
          </a:p>
          <a:p>
            <a:pPr>
              <a:lnSpc>
                <a:spcPct val="90000"/>
              </a:lnSpc>
            </a:pPr>
            <a:endParaRPr lang="en-US" sz="4400" dirty="0"/>
          </a:p>
        </p:txBody>
      </p:sp>
      <p:sp>
        <p:nvSpPr>
          <p:cNvPr id="2" name="AutoShape 4" descr="Adlai Stevenson II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1049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If someone complains or is the subject of a complaint . . .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057400"/>
            <a:ext cx="6858000" cy="4068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Don’t gossip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Don’t blame or criticize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If you have information to share, do so with Jim, Angie, Zach or Tiffany, not in public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If anything, provide support for those facing difficulty (without criticizing others).</a:t>
            </a:r>
          </a:p>
          <a:p>
            <a:pPr>
              <a:lnSpc>
                <a:spcPct val="90000"/>
              </a:lnSpc>
            </a:pPr>
            <a:endParaRPr lang="en-US" sz="4400" dirty="0"/>
          </a:p>
        </p:txBody>
      </p:sp>
      <p:sp>
        <p:nvSpPr>
          <p:cNvPr id="2" name="AutoShape 4" descr="Adlai Stevenson II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1049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1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 abuse . . . 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Provide support for the </a:t>
            </a:r>
            <a:r>
              <a:rPr lang="en-US" sz="3200" dirty="0" smtClean="0"/>
              <a:t>student </a:t>
            </a:r>
            <a:r>
              <a:rPr lang="en-US" sz="3200" dirty="0"/>
              <a:t>involved</a:t>
            </a:r>
            <a:r>
              <a:rPr lang="en-US" sz="32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Ask only neutral questions and avoid going into details—leave that to the experts and counselors.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u="sng" dirty="0" smtClean="0"/>
              <a:t>It is imperative that you share with Jim, Angie, Zach, or Tiffany, and/or contact the police and child protective services . . . </a:t>
            </a:r>
          </a:p>
          <a:p>
            <a:pPr lvl="1">
              <a:lnSpc>
                <a:spcPct val="90000"/>
              </a:lnSpc>
            </a:pPr>
            <a:r>
              <a:rPr lang="en-US" sz="2800" b="1" u="sng" dirty="0" smtClean="0"/>
              <a:t>Even if the student asks you to keep it confidential. You must inform authorities.</a:t>
            </a:r>
          </a:p>
          <a:p>
            <a:pPr>
              <a:lnSpc>
                <a:spcPct val="90000"/>
              </a:lnSpc>
            </a:pPr>
            <a:endParaRPr lang="en-US" sz="4400" dirty="0"/>
          </a:p>
        </p:txBody>
      </p:sp>
      <p:sp>
        <p:nvSpPr>
          <p:cNvPr id="2" name="AutoShape 4" descr="Adlai Stevenson II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1049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No visitors at the camp except parents dropping off or picking up students and partners/friends of staff.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Even partner/friend/parent visitors should always be in observable areas.</a:t>
            </a:r>
          </a:p>
        </p:txBody>
      </p:sp>
    </p:spTree>
    <p:extLst>
      <p:ext uri="{BB962C8B-B14F-4D97-AF65-F5344CB8AC3E}">
        <p14:creationId xmlns:p14="http://schemas.microsoft.com/office/powerpoint/2010/main" val="211010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 Differing Political Beliefs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Don’t call Republicans, leftists, and any political view you disagree with stupid and other names.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Your students may support that political view and be very hurt.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Instead . . 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Give your opinion in a professional manner and _explicitly_ allow for differing opinions (</a:t>
            </a:r>
            <a:r>
              <a:rPr lang="en-US" sz="2800" dirty="0" err="1" smtClean="0"/>
              <a:t>eg</a:t>
            </a:r>
            <a:r>
              <a:rPr lang="en-US" sz="2800" dirty="0" smtClean="0"/>
              <a:t> “Anyone disagree?—different viewpoints are respected”).</a:t>
            </a:r>
          </a:p>
        </p:txBody>
      </p:sp>
    </p:spTree>
    <p:extLst>
      <p:ext uri="{BB962C8B-B14F-4D97-AF65-F5344CB8AC3E}">
        <p14:creationId xmlns:p14="http://schemas.microsoft.com/office/powerpoint/2010/main" val="183253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a student makes an offensive argument?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Explain </a:t>
            </a:r>
            <a:r>
              <a:rPr lang="en-US" sz="2800" dirty="0"/>
              <a:t>why </a:t>
            </a:r>
            <a:r>
              <a:rPr lang="en-US" sz="2800" dirty="0" smtClean="0"/>
              <a:t>the argument is offensive/unpersuasive.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Don’t call the student names nor tell them they are terrible.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If the student has made a threat or expressed hate toward a group of people or individuals, tell them to stop and tell Jim, Angie, Zach or Tiffany.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If the student slurred or disparaged a group of people—convince them to stop; if the student doesn’t stop, you should inform Jim, Angie, Zach or Tiffany.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Climb respects free speech but we also as much as we can want to assure a safe space for all participating.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6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Socialize, Make it fun and 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After hours—you are not under the supervision of Climb . . . </a:t>
            </a:r>
          </a:p>
          <a:p>
            <a:r>
              <a:rPr lang="en-US" sz="3200" dirty="0" smtClean="0"/>
              <a:t>Still, we encourage you to not use illicit drugs nor excessive consumption of alcohol</a:t>
            </a:r>
          </a:p>
          <a:p>
            <a:r>
              <a:rPr lang="en-US" sz="3200" dirty="0" smtClean="0"/>
              <a:t>If you are in a situation where </a:t>
            </a:r>
            <a:br>
              <a:rPr lang="en-US" sz="3200" dirty="0" smtClean="0"/>
            </a:br>
            <a:r>
              <a:rPr lang="en-US" sz="3200" dirty="0" smtClean="0"/>
              <a:t>people are becoming intoxicated, </a:t>
            </a:r>
            <a:br>
              <a:rPr lang="en-US" sz="3200" dirty="0" smtClean="0"/>
            </a:br>
            <a:r>
              <a:rPr lang="en-US" sz="3200" dirty="0" smtClean="0"/>
              <a:t>we strongly encourage you to leave.</a:t>
            </a:r>
          </a:p>
          <a:p>
            <a:r>
              <a:rPr lang="en-US" sz="3200" dirty="0" smtClean="0"/>
              <a:t>If you setup social get-togethers . . . Do so without alcohol or with very low </a:t>
            </a:r>
            <a:br>
              <a:rPr lang="en-US" sz="3200" dirty="0" smtClean="0"/>
            </a:br>
            <a:r>
              <a:rPr lang="en-US" sz="3200" dirty="0" smtClean="0"/>
              <a:t>alcohol consumption and never illicit drugs.</a:t>
            </a:r>
          </a:p>
          <a:p>
            <a:r>
              <a:rPr lang="en-US" sz="3200" dirty="0" smtClean="0"/>
              <a:t>Juice! Healthy Snacks!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12027"/>
            <a:ext cx="956730" cy="103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12027"/>
            <a:ext cx="1784452" cy="106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9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Kids with issues . . 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Student just isn’t motivated . . 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Student is really shy . . 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Student is easily upset . . 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Don’t call out these students.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Work with them—figure out what works—look for moments of motivation, engagement, and calmness—repeat those moments.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Seek out help from Jim and other staff members.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25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Gambling or Making Money off of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Enough said. :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Rule Violations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Treat Students with respect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Tell students directly and authoritatively to stop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Avoid threats of punishment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Contact Jim, Angie, Zach or Tiffany if it . . .</a:t>
            </a:r>
          </a:p>
          <a:p>
            <a:pPr marL="690563" lvl="1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Involves harassment, bullying, or danger</a:t>
            </a:r>
          </a:p>
          <a:p>
            <a:pPr marL="690563" lvl="1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The misbehavior is not getting solved.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at the Camp . . 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Healthy competition is good—it encourages effort and initiative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Too much is not good; keep it balanced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You can and should be involved in helping students prepare cuttings, evidence, </a:t>
            </a:r>
            <a:r>
              <a:rPr lang="en-US" sz="2800" dirty="0" err="1" smtClean="0"/>
              <a:t>extemp</a:t>
            </a:r>
            <a:r>
              <a:rPr lang="en-US" sz="2800" dirty="0" smtClean="0"/>
              <a:t> articles, etc.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You should encourage but not force students to run/present certain arguments/pieces.</a:t>
            </a:r>
          </a:p>
        </p:txBody>
      </p:sp>
    </p:spTree>
    <p:extLst>
      <p:ext uri="{BB962C8B-B14F-4D97-AF65-F5344CB8AC3E}">
        <p14:creationId xmlns:p14="http://schemas.microsoft.com/office/powerpoint/2010/main" val="347395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When a lecture or practice finishes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029200" cy="45259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Be sure to finish on time.</a:t>
            </a:r>
          </a:p>
          <a:p>
            <a:r>
              <a:rPr lang="en-US" b="1" dirty="0" smtClean="0"/>
              <a:t>Don’t be late; keep us on schedule.</a:t>
            </a:r>
          </a:p>
          <a:p>
            <a:r>
              <a:rPr lang="en-US" b="1" dirty="0" smtClean="0"/>
              <a:t>Give students time between sessions (5ish minutes typically).</a:t>
            </a:r>
            <a:endParaRPr lang="en-US" dirty="0"/>
          </a:p>
        </p:txBody>
      </p:sp>
      <p:pic>
        <p:nvPicPr>
          <p:cNvPr id="3074" name="Picture 2" descr="C:\Users\hansonjb99\AppData\Local\Microsoft\Windows\Temporary Internet Files\Content.IE5\7D0OVVXU\MP90030298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2774348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students helpful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715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Show respect; they’ve worked hard (respect them even if they haven’t).</a:t>
            </a:r>
          </a:p>
          <a:p>
            <a:r>
              <a:rPr lang="en-US" b="1" dirty="0" smtClean="0"/>
              <a:t>Support their efforts to improve.</a:t>
            </a:r>
          </a:p>
          <a:p>
            <a:r>
              <a:rPr lang="en-US" b="1" dirty="0" smtClean="0"/>
              <a:t>PROVIDE COMMENTS ABOUT WHAT THEY DID WELL:</a:t>
            </a:r>
          </a:p>
          <a:p>
            <a:r>
              <a:rPr lang="en-US" b="1" dirty="0" smtClean="0"/>
              <a:t>YES “Your turns on the </a:t>
            </a:r>
            <a:r>
              <a:rPr lang="en-US" b="1" dirty="0" err="1" smtClean="0"/>
              <a:t>disad</a:t>
            </a:r>
            <a:r>
              <a:rPr lang="en-US" b="1" dirty="0" smtClean="0"/>
              <a:t> were really strong.”</a:t>
            </a:r>
          </a:p>
          <a:p>
            <a:r>
              <a:rPr lang="en-US" b="1" dirty="0" smtClean="0"/>
              <a:t>YES “Your character has dimension and depth; the voice and gestures work really well.”</a:t>
            </a:r>
          </a:p>
          <a:p>
            <a:endParaRPr lang="en-US" b="1" dirty="0"/>
          </a:p>
          <a:p>
            <a:r>
              <a:rPr lang="en-US" b="1" dirty="0" smtClean="0"/>
              <a:t>DON’T BE NEGATIVE, CRITICAL.</a:t>
            </a:r>
          </a:p>
          <a:p>
            <a:endParaRPr lang="en-US" dirty="0"/>
          </a:p>
        </p:txBody>
      </p:sp>
      <p:pic>
        <p:nvPicPr>
          <p:cNvPr id="5" name="Picture 3" descr="C:\Users\hansonjb99\AppData\Local\Microsoft\Windows\Temporary Internet Files\Content.IE5\F8H53EO8\MC9003245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1478585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7467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PROVIDE COMMENTS ABOUT </a:t>
            </a:r>
            <a:r>
              <a:rPr lang="en-US" sz="3000" b="1" u="sng" dirty="0" smtClean="0"/>
              <a:t>HOW THEY SHOULD IMPROVE</a:t>
            </a:r>
          </a:p>
          <a:p>
            <a:r>
              <a:rPr lang="en-US" sz="2800" b="1" dirty="0" smtClean="0"/>
              <a:t>YES  “You need to work on your word economy.”</a:t>
            </a:r>
          </a:p>
          <a:p>
            <a:r>
              <a:rPr lang="en-US" sz="2800" b="1" dirty="0" smtClean="0"/>
              <a:t>YES “Your piece needs some editing—parts of it aren’t as engaging as they need to be.”</a:t>
            </a:r>
          </a:p>
          <a:p>
            <a:pPr marL="182563" indent="-182563"/>
            <a:r>
              <a:rPr lang="en-US" sz="2800" b="1" dirty="0" smtClean="0"/>
              <a:t>NO  “You talked on and on about their </a:t>
            </a:r>
            <a:r>
              <a:rPr lang="en-US" sz="2800" b="1" dirty="0" err="1" smtClean="0"/>
              <a:t>kritik</a:t>
            </a:r>
            <a:r>
              <a:rPr lang="en-US" sz="2800" b="1" dirty="0" smtClean="0"/>
              <a:t>. Not impressed.”</a:t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2800" b="1" u="sng" dirty="0" smtClean="0"/>
              <a:t>Say helpful things—not critical and mean things</a:t>
            </a:r>
          </a:p>
          <a:p>
            <a:r>
              <a:rPr lang="en-US" sz="2800" b="1" dirty="0" smtClean="0"/>
              <a:t>Encourage Participation—encourage the students and others to pursue speech and debate.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5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5524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alibri" charset="0"/>
                <a:cs typeface="Calibri" charset="0"/>
              </a:rPr>
              <a:t>And of course . . .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408988" cy="51625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b="1" dirty="0" smtClean="0"/>
              <a:t>Don’t make a decision, comment, nor give speaker points based on . . .</a:t>
            </a:r>
          </a:p>
          <a:p>
            <a:pPr lvl="2"/>
            <a:r>
              <a:rPr lang="en-US" sz="2800" b="1" dirty="0" smtClean="0"/>
              <a:t>the race, class, gender, disabilities, etc. of the competitors rather than the arguments communicated in the debates</a:t>
            </a:r>
          </a:p>
          <a:p>
            <a:pPr lvl="2"/>
            <a:r>
              <a:rPr lang="en-US" sz="2800" b="1" dirty="0" smtClean="0"/>
              <a:t>That includes comments about clothing, hair, voice, mannerisms, etc. that are part of a person’s identity . . . </a:t>
            </a:r>
          </a:p>
          <a:p>
            <a:pPr lvl="2"/>
            <a:r>
              <a:rPr lang="en-US" sz="2800" b="1" dirty="0" smtClean="0"/>
              <a:t>UNLESS it was communicated as part of the arguments AND ALL of the participants heard and understand that.</a:t>
            </a:r>
          </a:p>
          <a:p>
            <a:r>
              <a:rPr lang="en-US" sz="3400" b="1" dirty="0"/>
              <a:t>Help students be the best they can </a:t>
            </a:r>
            <a:r>
              <a:rPr lang="en-US" sz="3400" b="1" dirty="0" smtClean="0"/>
              <a:t>be.</a:t>
            </a:r>
            <a:endParaRPr lang="en-US" sz="3400" b="1" dirty="0"/>
          </a:p>
          <a:p>
            <a:pPr lvl="2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0217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Emergencies/accidents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Serious at all? Call 911 then . . 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Report to Jim, </a:t>
            </a:r>
            <a:r>
              <a:rPr lang="en-US" sz="2800" dirty="0" smtClean="0"/>
              <a:t>Angie, </a:t>
            </a:r>
            <a:r>
              <a:rPr lang="en-US" sz="2800" dirty="0" smtClean="0">
                <a:solidFill>
                  <a:schemeClr val="tx1"/>
                </a:solidFill>
              </a:rPr>
              <a:t>Zach or Tiffany immediately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We can take students/staff to urgent care/hospital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We have a first aid kit in Jim’s office.</a:t>
            </a:r>
          </a:p>
        </p:txBody>
      </p:sp>
    </p:spTree>
    <p:extLst>
      <p:ext uri="{BB962C8B-B14F-4D97-AF65-F5344CB8AC3E}">
        <p14:creationId xmlns:p14="http://schemas.microsoft.com/office/powerpoint/2010/main" val="25600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55245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Calibri" charset="0"/>
                <a:cs typeface="Calibri" charset="0"/>
              </a:rPr>
              <a:t>Make the Climb Session Great!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248400" cy="4718050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Treat each other with respect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That’s the Climb way!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Support each other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Share Information with Jim, Angie, Zach, or Tiffany when there is a problem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Promote good interactions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Make your lab leading, lectures, and judging a helpful benefit to . . . 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 smtClean="0"/>
              <a:t>students and coaches and your community!</a:t>
            </a:r>
            <a:endParaRPr lang="en-US" sz="2800" dirty="0"/>
          </a:p>
        </p:txBody>
      </p:sp>
      <p:sp>
        <p:nvSpPr>
          <p:cNvPr id="2" name="AutoShape 2" descr="Image result for cuddly cousins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cuddly cousins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19200"/>
            <a:ext cx="244754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6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912769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Follow the schedule</a:t>
            </a:r>
          </a:p>
          <a:p>
            <a:r>
              <a:rPr lang="en-US" dirty="0" smtClean="0"/>
              <a:t>As much as is possible, please use the bathroom, take your breaks before instruction starts so you are ready to go.</a:t>
            </a:r>
          </a:p>
          <a:p>
            <a:r>
              <a:rPr lang="en-US" dirty="0" smtClean="0"/>
              <a:t>No Smoking—inside and outside—smoke only off campus.</a:t>
            </a:r>
          </a:p>
          <a:p>
            <a:r>
              <a:rPr lang="en-US" dirty="0" smtClean="0"/>
              <a:t>Start each session on schedule</a:t>
            </a:r>
          </a:p>
          <a:p>
            <a:r>
              <a:rPr lang="en-US" dirty="0" smtClean="0"/>
              <a:t>If you are late—your pay may be docked.</a:t>
            </a:r>
          </a:p>
        </p:txBody>
      </p:sp>
      <p:pic>
        <p:nvPicPr>
          <p:cNvPr id="1026" name="Picture 2" descr="C:\Users\hansonjb99\AppData\Local\Microsoft\Windows\Temporary Internet Files\Content.IE5\X43MG0AK\MC9004417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1785938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 Comments for improving this PowerPoint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733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Email Jim at </a:t>
            </a:r>
            <a:r>
              <a:rPr lang="en-US" sz="3200" b="1" dirty="0" smtClean="0">
                <a:hlinkClick r:id="rId2"/>
              </a:rPr>
              <a:t>jim@climbthemountain.us</a:t>
            </a:r>
            <a:r>
              <a:rPr lang="en-US" sz="3200" b="1" dirty="0" smtClean="0"/>
              <a:t> </a:t>
            </a:r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62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Rested and Ready . . 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768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effectLst/>
              </a:rPr>
              <a:t>You </a:t>
            </a:r>
            <a:r>
              <a:rPr lang="en-US" sz="2800" dirty="0">
                <a:effectLst/>
              </a:rPr>
              <a:t>need to be well rested. </a:t>
            </a:r>
            <a:endParaRPr lang="en-US" sz="2800" dirty="0" smtClean="0">
              <a:effectLst/>
            </a:endParaRPr>
          </a:p>
          <a:p>
            <a:pPr lvl="0"/>
            <a:r>
              <a:rPr lang="en-US" sz="2800" dirty="0" smtClean="0">
                <a:effectLst/>
              </a:rPr>
              <a:t>Participants should </a:t>
            </a:r>
            <a:r>
              <a:rPr lang="en-US" sz="2800" dirty="0">
                <a:effectLst/>
              </a:rPr>
              <a:t>not have to deal with a cranky lab leader because you chose to stay up until 4 in the morning. </a:t>
            </a:r>
            <a:endParaRPr lang="en-US" sz="2800" dirty="0" smtClean="0">
              <a:effectLst/>
            </a:endParaRPr>
          </a:p>
          <a:p>
            <a:pPr lvl="0"/>
            <a:r>
              <a:rPr lang="en-US" sz="2800" dirty="0" smtClean="0">
                <a:effectLst/>
              </a:rPr>
              <a:t>Further</a:t>
            </a:r>
            <a:r>
              <a:rPr lang="en-US" sz="2800" dirty="0">
                <a:effectLst/>
              </a:rPr>
              <a:t>, when you don’t get rest, you get sick and then you can’t do your </a:t>
            </a:r>
            <a:r>
              <a:rPr lang="en-US" sz="2800" dirty="0" smtClean="0">
                <a:effectLst/>
              </a:rPr>
              <a:t>job.</a:t>
            </a: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endParaRPr lang="en-US" sz="28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267713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6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students on task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53001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</a:t>
            </a:r>
            <a:r>
              <a:rPr lang="en-US" sz="2800" dirty="0"/>
              <a:t>them feel engaged.</a:t>
            </a:r>
          </a:p>
          <a:p>
            <a:r>
              <a:rPr lang="en-US" sz="2800" dirty="0" smtClean="0"/>
              <a:t>Let them have some fun too.</a:t>
            </a:r>
          </a:p>
          <a:p>
            <a:r>
              <a:rPr lang="en-US" sz="2800" dirty="0" smtClean="0"/>
              <a:t>Don’t have breaks over and over again.</a:t>
            </a:r>
          </a:p>
          <a:p>
            <a:r>
              <a:rPr lang="en-US" sz="2800" dirty="0" smtClean="0"/>
              <a:t>Don’t tune out while you check your phone or Facebook. : (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espect needs for the bathroom and emergencies.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547937" cy="177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hansonjb99\Pictures\0-CLIMB PICS\2015 PLU Camp\plu photos web\climb_the_mountain_debate_8-5-2015_1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09" y="1690945"/>
            <a:ext cx="2319791" cy="15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 Classrooms with respect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Show respect to the School and Staff.</a:t>
            </a:r>
          </a:p>
          <a:p>
            <a:r>
              <a:rPr lang="en-US" dirty="0" smtClean="0"/>
              <a:t>Avoid loud noises (interrupts others).</a:t>
            </a:r>
          </a:p>
          <a:p>
            <a:r>
              <a:rPr lang="en-US" dirty="0" smtClean="0"/>
              <a:t>Be courteous and cooperative with security.</a:t>
            </a:r>
          </a:p>
          <a:p>
            <a:r>
              <a:rPr lang="en-US" dirty="0" smtClean="0"/>
              <a:t>Do not take nor move tech items (keyboards, mice, power cords, etc.) from rooms.</a:t>
            </a:r>
          </a:p>
        </p:txBody>
      </p:sp>
    </p:spTree>
    <p:extLst>
      <p:ext uri="{BB962C8B-B14F-4D97-AF65-F5344CB8AC3E}">
        <p14:creationId xmlns:p14="http://schemas.microsoft.com/office/powerpoint/2010/main" val="14249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 Classrooms with respect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Move furniture? </a:t>
            </a:r>
          </a:p>
          <a:p>
            <a:pPr lvl="1"/>
            <a:r>
              <a:rPr lang="en-US" dirty="0"/>
              <a:t>Do it only if permitted by our host</a:t>
            </a:r>
          </a:p>
          <a:p>
            <a:pPr lvl="1"/>
            <a:r>
              <a:rPr lang="en-US" dirty="0" smtClean="0"/>
              <a:t>Do it carefully</a:t>
            </a:r>
          </a:p>
          <a:p>
            <a:pPr lvl="1"/>
            <a:r>
              <a:rPr lang="en-US" dirty="0" smtClean="0"/>
              <a:t>Return it in place at the end of your lab/round</a:t>
            </a:r>
          </a:p>
          <a:p>
            <a:r>
              <a:rPr lang="en-US" dirty="0" smtClean="0"/>
              <a:t>Use ONLY dry markers for the whiteboards (other markers damage the boards).</a:t>
            </a:r>
          </a:p>
          <a:p>
            <a:r>
              <a:rPr lang="en-US" dirty="0" smtClean="0"/>
              <a:t>Room clean at the end of your session?  </a:t>
            </a:r>
            <a:br>
              <a:rPr lang="en-US" dirty="0" smtClean="0"/>
            </a:br>
            <a:r>
              <a:rPr lang="en-US" dirty="0" smtClean="0"/>
              <a:t>   Make it so.</a:t>
            </a:r>
            <a:endParaRPr lang="en-US" dirty="0"/>
          </a:p>
        </p:txBody>
      </p:sp>
      <p:pic>
        <p:nvPicPr>
          <p:cNvPr id="1027" name="Picture 3" descr="C:\Users\hansonjb99\AppData\Local\Microsoft\Windows\Temporary Internet Files\Content.IE5\L3OE97ZK\classchai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1721328" cy="129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2072</TotalTime>
  <Words>2635</Words>
  <Application>Microsoft Office PowerPoint</Application>
  <PresentationFormat>On-screen Show (4:3)</PresentationFormat>
  <Paragraphs>276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Clarity</vt:lpstr>
      <vt:lpstr>GUIDELINES for employees &amp; volunteers</vt:lpstr>
      <vt:lpstr>Welcome to Climb!</vt:lpstr>
      <vt:lpstr>As an employee or volunteer . . .</vt:lpstr>
      <vt:lpstr>If you Socialize, Make it fun and safe</vt:lpstr>
      <vt:lpstr>Be on time</vt:lpstr>
      <vt:lpstr>Be Rested and Ready . . . </vt:lpstr>
      <vt:lpstr>Keep students on task . . . </vt:lpstr>
      <vt:lpstr>Treat Classrooms with respect</vt:lpstr>
      <vt:lpstr>Treat Classrooms with respect</vt:lpstr>
      <vt:lpstr>Check your Email . . . </vt:lpstr>
      <vt:lpstr>Keep your Facebook etc. professional and/or private . . . </vt:lpstr>
      <vt:lpstr>Being Professional</vt:lpstr>
      <vt:lpstr>Step up to that role</vt:lpstr>
      <vt:lpstr>Interact with others professionally</vt:lpstr>
      <vt:lpstr>PowerPoint Presentation</vt:lpstr>
      <vt:lpstr>PowerPoint Presentation</vt:lpstr>
      <vt:lpstr>PowerPoint Presentation</vt:lpstr>
      <vt:lpstr>Be inclusive</vt:lpstr>
      <vt:lpstr>It is about respecting each other</vt:lpstr>
      <vt:lpstr>As an employee or volunteer . . .</vt:lpstr>
      <vt:lpstr>Be the judge-coach people talk about as . . .</vt:lpstr>
      <vt:lpstr>As a lecturer Pt 1 . . .</vt:lpstr>
      <vt:lpstr>As a lecturer Pt 2 . . .</vt:lpstr>
      <vt:lpstr>As a lecturer Pt 3 . . .</vt:lpstr>
      <vt:lpstr>As a lab leader, lecturer, and judge watching practices . . .</vt:lpstr>
      <vt:lpstr>At each and every moment . . . </vt:lpstr>
      <vt:lpstr>If You’re Being Harassed</vt:lpstr>
      <vt:lpstr>So you don’t harass others . . . </vt:lpstr>
      <vt:lpstr>So you don’t harass others . . . </vt:lpstr>
      <vt:lpstr>If you see or hear about harassment . . .</vt:lpstr>
      <vt:lpstr>If you see or hear about harassment . . .</vt:lpstr>
      <vt:lpstr>Share the Information ASAP Pt 1</vt:lpstr>
      <vt:lpstr>Share the Information ASAP Pt 2</vt:lpstr>
      <vt:lpstr>Sharing Information Means . . .</vt:lpstr>
      <vt:lpstr>If someone complains or is the subject of a complaint . . .</vt:lpstr>
      <vt:lpstr>Child abuse . . . </vt:lpstr>
      <vt:lpstr>Visitors</vt:lpstr>
      <vt:lpstr>Respect Differing Political Beliefs</vt:lpstr>
      <vt:lpstr>What if a student makes an offensive argument?</vt:lpstr>
      <vt:lpstr>Kids with issues . . . </vt:lpstr>
      <vt:lpstr>No Gambling or Making Money off of Students</vt:lpstr>
      <vt:lpstr>Dealing with Rule Violations</vt:lpstr>
      <vt:lpstr>Competition at the Camp . . . </vt:lpstr>
      <vt:lpstr>When a lecture or practice finishes . . . </vt:lpstr>
      <vt:lpstr>Give students helpful feedback</vt:lpstr>
      <vt:lpstr>PowerPoint Presentation</vt:lpstr>
      <vt:lpstr>And of course . . . </vt:lpstr>
      <vt:lpstr>Emergencies/accidents</vt:lpstr>
      <vt:lpstr>Make the Climb Session Great!</vt:lpstr>
      <vt:lpstr>Questions? Comments for improving this PowerPoint . . . </vt:lpstr>
    </vt:vector>
  </TitlesOfParts>
  <Company>Whitman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guidelines</dc:title>
  <dc:creator>Jim Hanson</dc:creator>
  <cp:lastModifiedBy>Jim Hanson</cp:lastModifiedBy>
  <cp:revision>454</cp:revision>
  <dcterms:created xsi:type="dcterms:W3CDTF">2009-09-03T05:01:23Z</dcterms:created>
  <dcterms:modified xsi:type="dcterms:W3CDTF">2018-06-27T23:01:33Z</dcterms:modified>
</cp:coreProperties>
</file>